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5" r:id="rId3"/>
    <p:sldId id="266" r:id="rId4"/>
    <p:sldId id="267" r:id="rId5"/>
    <p:sldId id="261" r:id="rId6"/>
    <p:sldId id="256" r:id="rId7"/>
    <p:sldId id="262" r:id="rId8"/>
    <p:sldId id="259" r:id="rId9"/>
  </p:sldIdLst>
  <p:sldSz cx="9144000" cy="6858000" type="screen4x3"/>
  <p:notesSz cx="7010400" cy="92964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F1B65F0-D48E-484E-8B71-9137A638A367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5A87C0-606E-4B04-9654-1454B154A87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086D9-D3B8-4458-A64F-507FC19D8063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15967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2188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6239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9650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5613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0346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2107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8001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2997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9586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9745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5038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9E82D-B0BF-4D28-BEB1-4BEE8F93E096}" type="datetimeFigureOut">
              <a:rPr lang="pt-BR" smtClean="0"/>
              <a:pPr/>
              <a:t>13/05/2013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EF625-A980-43DE-8231-C29259B483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5448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71472" y="2000240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Coletiva de Imprensa</a:t>
            </a:r>
            <a:endParaRPr kumimoji="0" lang="pt-BR" sz="4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28728" y="4429132"/>
            <a:ext cx="6815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Secretário de Estado da Fazenda de Minas Gerais, Leonardo Colombini</a:t>
            </a:r>
            <a:endParaRPr lang="pt-BR" b="1" dirty="0" smtClean="0"/>
          </a:p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Maio de 2013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xmlns="" val="32767557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Art. 225 da Lei 6763/75:</a:t>
            </a:r>
          </a:p>
          <a:p>
            <a:pPr>
              <a:buNone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   O Poder Executivo, sempre que outra unidade da Federação conceder benefício ou incentivo fiscal ou financeiro-fiscal não previsto em lei complementar ou convênio celebrado nos termos da legislação específica, poderá adotar medidas necessárias à proteção da economia do Estado.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-9550"/>
            <a:ext cx="914400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Proteção à Economia Mineira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Art. 225 da Lei 6763/75:</a:t>
            </a:r>
          </a:p>
          <a:p>
            <a:pPr>
              <a:buNone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assegurar aos contribuintes instalados no Estado, ou que nele desejem se instalar, isonomia tributária, igualdade competitiva e livre concorrência;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manter ou a ampliar a mão de obra empregada no Estado;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minimizar ou a prevenir as perdas de arrecadação decorrentes da perda de mercado ou da migração de empresas instaladas no Estado para outras unidades da Federação.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0" y="-9550"/>
            <a:ext cx="914400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Proteção à Economia Mineira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800105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ângulo 2"/>
          <p:cNvSpPr/>
          <p:nvPr/>
        </p:nvSpPr>
        <p:spPr>
          <a:xfrm>
            <a:off x="0" y="-9550"/>
            <a:ext cx="914400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PROTOCOLOS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-9550"/>
            <a:ext cx="914400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ARRECADAÇÃO DE ICMS – VALORES ACUMULADOS</a:t>
            </a:r>
            <a:endParaRPr lang="pt-B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85720" y="571480"/>
            <a:ext cx="8501122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pt-BR" dirty="0" smtClean="0">
                <a:latin typeface="Segoe UI" pitchFamily="34" charset="0"/>
                <a:cs typeface="Segoe UI" pitchFamily="34" charset="0"/>
              </a:rPr>
              <a:t>Entre 2003 e 2012 a arrecadação de ICMS cresceu anualmente, em média, </a:t>
            </a:r>
            <a:r>
              <a:rPr lang="pt-BR" b="1" u="sng" dirty="0" smtClean="0">
                <a:solidFill>
                  <a:srgbClr val="00CC00"/>
                </a:solidFill>
                <a:latin typeface="Segoe UI" pitchFamily="34" charset="0"/>
                <a:cs typeface="Segoe UI" pitchFamily="34" charset="0"/>
              </a:rPr>
              <a:t>6,13%</a:t>
            </a:r>
            <a:r>
              <a:rPr lang="pt-BR" dirty="0" smtClean="0">
                <a:latin typeface="Segoe UI" pitchFamily="34" charset="0"/>
                <a:cs typeface="Segoe UI" pitchFamily="34" charset="0"/>
              </a:rPr>
              <a:t> em termos reais.</a:t>
            </a:r>
            <a:endParaRPr lang="pt-BR" b="1" u="sng" dirty="0" smtClean="0">
              <a:solidFill>
                <a:srgbClr val="00CC0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20" name="Imagem 19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00134" y="1302755"/>
            <a:ext cx="6084836" cy="3802646"/>
          </a:xfrm>
          <a:prstGeom prst="rect">
            <a:avLst/>
          </a:prstGeom>
          <a:noFill/>
        </p:spPr>
      </p:pic>
      <p:sp>
        <p:nvSpPr>
          <p:cNvPr id="29" name="CaixaDeTexto 28"/>
          <p:cNvSpPr txBox="1"/>
          <p:nvPr/>
        </p:nvSpPr>
        <p:spPr>
          <a:xfrm>
            <a:off x="1071506" y="3303019"/>
            <a:ext cx="7000956" cy="356188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pt-BR" b="1" dirty="0" smtClean="0">
                <a:latin typeface="Segoe UI" pitchFamily="34" charset="0"/>
                <a:cs typeface="Segoe UI" pitchFamily="34" charset="0"/>
              </a:rPr>
              <a:t>Desempenho acumulado de 81,21% no período</a:t>
            </a:r>
            <a:endParaRPr lang="pt-BR" b="1" u="sng" dirty="0" smtClean="0">
              <a:solidFill>
                <a:srgbClr val="00CC0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1041665" y="5674328"/>
            <a:ext cx="6715172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pt-BR" sz="2400" b="1" dirty="0" smtClean="0">
                <a:latin typeface="Segoe UI" pitchFamily="34" charset="0"/>
                <a:cs typeface="Segoe UI" pitchFamily="34" charset="0"/>
              </a:rPr>
              <a:t>Em valores constantes, a arrecadação passou de R$ </a:t>
            </a:r>
            <a:r>
              <a:rPr lang="pt-BR" sz="2400" b="1" u="sng" dirty="0" smtClean="0">
                <a:solidFill>
                  <a:srgbClr val="00CC00"/>
                </a:solidFill>
                <a:latin typeface="Segoe UI" pitchFamily="34" charset="0"/>
                <a:cs typeface="Segoe UI" pitchFamily="34" charset="0"/>
              </a:rPr>
              <a:t>18,01 bilhões</a:t>
            </a:r>
            <a:r>
              <a:rPr lang="pt-BR" sz="2400" b="1" dirty="0" smtClean="0">
                <a:latin typeface="Segoe UI" pitchFamily="34" charset="0"/>
                <a:cs typeface="Segoe UI" pitchFamily="34" charset="0"/>
              </a:rPr>
              <a:t> para R$ </a:t>
            </a:r>
            <a:r>
              <a:rPr lang="pt-BR" sz="2400" b="1" u="sng" dirty="0" smtClean="0">
                <a:solidFill>
                  <a:srgbClr val="00CC00"/>
                </a:solidFill>
                <a:latin typeface="Segoe UI" pitchFamily="34" charset="0"/>
                <a:cs typeface="Segoe UI" pitchFamily="34" charset="0"/>
              </a:rPr>
              <a:t>32,63 bilhões</a:t>
            </a:r>
          </a:p>
        </p:txBody>
      </p:sp>
      <p:sp>
        <p:nvSpPr>
          <p:cNvPr id="33" name="Explosão 2 32"/>
          <p:cNvSpPr/>
          <p:nvPr/>
        </p:nvSpPr>
        <p:spPr>
          <a:xfrm>
            <a:off x="6215074" y="4500570"/>
            <a:ext cx="1928826" cy="1071570"/>
          </a:xfrm>
          <a:prstGeom prst="irregularSeal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1600" b="1" dirty="0" smtClean="0">
                <a:solidFill>
                  <a:sysClr val="windowText" lastClr="000000"/>
                </a:solidFill>
              </a:rPr>
              <a:t>Ano da Crise.</a:t>
            </a:r>
            <a:endParaRPr lang="pt-BR" sz="16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35" name="Conector de seta reta 34"/>
          <p:cNvCxnSpPr/>
          <p:nvPr/>
        </p:nvCxnSpPr>
        <p:spPr>
          <a:xfrm rot="10800000">
            <a:off x="5572132" y="4429132"/>
            <a:ext cx="1214446" cy="6429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-9550"/>
            <a:ext cx="914400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Produto Interno Bruto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928670"/>
            <a:ext cx="8572560" cy="539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67557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8643998" cy="5943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14356"/>
            <a:ext cx="85827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203</Words>
  <Application>Microsoft Office PowerPoint</Application>
  <PresentationFormat>Apresentação na tela (4:3)</PresentationFormat>
  <Paragraphs>23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Wieland Silberschneider</dc:creator>
  <cp:lastModifiedBy>m3211491</cp:lastModifiedBy>
  <cp:revision>10</cp:revision>
  <dcterms:created xsi:type="dcterms:W3CDTF">2013-05-13T14:09:23Z</dcterms:created>
  <dcterms:modified xsi:type="dcterms:W3CDTF">2013-05-13T21:28:42Z</dcterms:modified>
</cp:coreProperties>
</file>